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4"/>
  </p:notesMasterIdLst>
  <p:handoutMasterIdLst>
    <p:handoutMasterId r:id="rId15"/>
  </p:handoutMasterIdLst>
  <p:sldIdLst>
    <p:sldId id="693" r:id="rId7"/>
    <p:sldId id="716" r:id="rId8"/>
    <p:sldId id="717" r:id="rId9"/>
    <p:sldId id="719" r:id="rId10"/>
    <p:sldId id="720" r:id="rId11"/>
    <p:sldId id="718" r:id="rId12"/>
    <p:sldId id="680" r:id="rId13"/>
  </p:sldIdLst>
  <p:sldSz cx="12196763" cy="6858000"/>
  <p:notesSz cx="6805613" cy="9939338"/>
  <p:custDataLst>
    <p:tags r:id="rId1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B8B8"/>
    <a:srgbClr val="FFF3D7"/>
    <a:srgbClr val="FFC000"/>
    <a:srgbClr val="DBF2FF"/>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88049" autoAdjust="0"/>
  </p:normalViewPr>
  <p:slideViewPr>
    <p:cSldViewPr showGuides="1">
      <p:cViewPr varScale="1">
        <p:scale>
          <a:sx n="106" d="100"/>
          <a:sy n="106" d="100"/>
        </p:scale>
        <p:origin x="57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我们有基本的求导法则，神经网络实际上是复杂的数学计算，以卷积</a:t>
            </a:r>
            <a:r>
              <a:rPr kumimoji="1" lang="en-US" altLang="zh-CN" dirty="0"/>
              <a:t>-</a:t>
            </a:r>
            <a:r>
              <a:rPr kumimoji="1" lang="zh-CN" altLang="en-US" dirty="0"/>
              <a:t>激活为例子，进行求导就依赖于链式法则，于是出现了反向传播算法进行求导。为了方便进行求导，也就是自动微分，</a:t>
            </a:r>
            <a:r>
              <a:rPr kumimoji="1" lang="en-US" altLang="zh-CN" dirty="0"/>
              <a:t>MindSpore</a:t>
            </a:r>
            <a:r>
              <a:rPr kumimoji="1" lang="zh-CN" altLang="en-US" dirty="0"/>
              <a:t>的</a:t>
            </a:r>
            <a:r>
              <a:rPr kumimoji="1" lang="zh-CN" altLang="en-US"/>
              <a:t>自动微分方式。</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a:t>
            </a:fld>
            <a:endParaRPr lang="zh-CN" altLang="en-US"/>
          </a:p>
        </p:txBody>
      </p:sp>
    </p:spTree>
    <p:extLst>
      <p:ext uri="{BB962C8B-B14F-4D97-AF65-F5344CB8AC3E}">
        <p14:creationId xmlns:p14="http://schemas.microsoft.com/office/powerpoint/2010/main" val="263707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3" name="副标题 2"/>
          <p:cNvSpPr>
            <a:spLocks noGrp="1"/>
          </p:cNvSpPr>
          <p:nvPr>
            <p:ph type="subTitle" idx="11"/>
          </p:nvPr>
        </p:nvSpPr>
        <p:spPr>
          <a:xfrm>
            <a:off x="1417861" y="4389106"/>
            <a:ext cx="5160761" cy="768086"/>
          </a:xfrm>
        </p:spPr>
        <p:txBody>
          <a:bodyPr/>
          <a:lstStyle/>
          <a:p>
            <a:r>
              <a:rPr lang="en-US" altLang="zh-CN" sz="2200" b="1" dirty="0"/>
              <a:t>ZOMI</a:t>
            </a:r>
            <a:r>
              <a:rPr lang="zh-CN" altLang="en-US" sz="2200" b="1" dirty="0"/>
              <a:t> 酱</a:t>
            </a:r>
          </a:p>
        </p:txBody>
      </p:sp>
      <p:pic>
        <p:nvPicPr>
          <p:cNvPr id="4" name="图片 3">
            <a:extLst>
              <a:ext uri="{FF2B5EF4-FFF2-40B4-BE49-F238E27FC236}">
                <a16:creationId xmlns:a16="http://schemas.microsoft.com/office/drawing/2014/main" id="{AED184FB-B391-7441-8A9B-E1E9CB808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bg2"/>
                </a:solidFill>
              </a:rPr>
              <a:t>数据处理：整体流程 </a:t>
            </a:r>
            <a:r>
              <a:rPr lang="en-US" altLang="zh-CN" sz="1800" dirty="0">
                <a:solidFill>
                  <a:schemeClr val="bg2"/>
                </a:solidFill>
              </a:rPr>
              <a:t>–</a:t>
            </a:r>
            <a:r>
              <a:rPr lang="zh-CN" altLang="en-US" sz="1800" dirty="0">
                <a:solidFill>
                  <a:schemeClr val="bg2"/>
                </a:solidFill>
              </a:rPr>
              <a:t> 加载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处理与增强</a:t>
            </a:r>
          </a:p>
          <a:p>
            <a:pPr lvl="1"/>
            <a:r>
              <a:rPr lang="zh-CN" altLang="en-US" sz="1800" dirty="0">
                <a:solidFill>
                  <a:schemeClr val="bg2"/>
                </a:solidFill>
              </a:rPr>
              <a:t>创建网络：定义模型 </a:t>
            </a:r>
            <a:r>
              <a:rPr lang="en-US" altLang="zh-CN" sz="1800" dirty="0">
                <a:solidFill>
                  <a:schemeClr val="bg2"/>
                </a:solidFill>
              </a:rPr>
              <a:t>–</a:t>
            </a:r>
            <a:r>
              <a:rPr lang="zh-CN" altLang="en-US" sz="1800" dirty="0">
                <a:solidFill>
                  <a:schemeClr val="bg2"/>
                </a:solidFill>
              </a:rPr>
              <a:t> 模型参数 </a:t>
            </a:r>
            <a:r>
              <a:rPr lang="en-US" altLang="zh-CN" sz="1800" dirty="0">
                <a:solidFill>
                  <a:schemeClr val="bg2"/>
                </a:solidFill>
              </a:rPr>
              <a:t>–</a:t>
            </a:r>
            <a:r>
              <a:rPr lang="zh-CN" altLang="en-US" sz="1800" dirty="0">
                <a:solidFill>
                  <a:schemeClr val="bg2"/>
                </a:solidFill>
              </a:rPr>
              <a:t> 构建网络</a:t>
            </a:r>
          </a:p>
          <a:p>
            <a:pPr lvl="1"/>
            <a:r>
              <a:rPr lang="zh-CN" altLang="en-US" sz="1800" dirty="0">
                <a:solidFill>
                  <a:schemeClr val="tx1"/>
                </a:solidFill>
              </a:rPr>
              <a:t>自动微分：求导 </a:t>
            </a:r>
            <a:r>
              <a:rPr lang="en-US" altLang="zh-CN" sz="1800" dirty="0">
                <a:solidFill>
                  <a:schemeClr val="tx1"/>
                </a:solidFill>
              </a:rPr>
              <a:t>–</a:t>
            </a:r>
            <a:r>
              <a:rPr lang="zh-CN" altLang="en-US" sz="1800" dirty="0">
                <a:solidFill>
                  <a:schemeClr val="tx1"/>
                </a:solidFill>
              </a:rPr>
              <a:t> 梯度缩放 </a:t>
            </a:r>
            <a:r>
              <a:rPr lang="en-US" altLang="zh-CN" sz="1800" dirty="0">
                <a:solidFill>
                  <a:schemeClr val="tx1"/>
                </a:solidFill>
              </a:rPr>
              <a:t>–</a:t>
            </a:r>
            <a:r>
              <a:rPr lang="zh-CN" altLang="en-US" sz="1800" dirty="0">
                <a:solidFill>
                  <a:schemeClr val="tx1"/>
                </a:solidFill>
              </a:rPr>
              <a:t> 停止计算</a:t>
            </a:r>
          </a:p>
          <a:p>
            <a:pPr lvl="1"/>
            <a:r>
              <a:rPr lang="zh-CN" altLang="en-US" sz="1800" dirty="0">
                <a:solidFill>
                  <a:schemeClr val="bg2"/>
                </a:solidFill>
              </a:rPr>
              <a:t>模型训练：超参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求导法则 </a:t>
            </a:r>
            <a:r>
              <a:rPr lang="en-US" altLang="zh-CN" dirty="0"/>
              <a:t>Derivation rule</a:t>
            </a:r>
            <a:endParaRPr lang="en-US" altLang="zh-CN" b="0" dirty="0"/>
          </a:p>
        </p:txBody>
      </p:sp>
      <p:pic>
        <p:nvPicPr>
          <p:cNvPr id="5" name="图片 4">
            <a:extLst>
              <a:ext uri="{FF2B5EF4-FFF2-40B4-BE49-F238E27FC236}">
                <a16:creationId xmlns:a16="http://schemas.microsoft.com/office/drawing/2014/main" id="{027C59F0-5FA5-AB4C-8C3E-5C640746C04C}"/>
              </a:ext>
            </a:extLst>
          </p:cNvPr>
          <p:cNvPicPr>
            <a:picLocks noChangeAspect="1"/>
          </p:cNvPicPr>
          <p:nvPr/>
        </p:nvPicPr>
        <p:blipFill>
          <a:blip r:embed="rId2"/>
          <a:stretch>
            <a:fillRect/>
          </a:stretch>
        </p:blipFill>
        <p:spPr>
          <a:xfrm>
            <a:off x="841797" y="1435427"/>
            <a:ext cx="7272808" cy="4225821"/>
          </a:xfrm>
          <a:prstGeom prst="rect">
            <a:avLst/>
          </a:prstGeom>
        </p:spPr>
      </p:pic>
    </p:spTree>
    <p:extLst>
      <p:ext uri="{BB962C8B-B14F-4D97-AF65-F5344CB8AC3E}">
        <p14:creationId xmlns:p14="http://schemas.microsoft.com/office/powerpoint/2010/main" val="3851442272"/>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对神经网络求导</a:t>
            </a:r>
            <a:endParaRPr lang="en-US" altLang="zh-CN" b="0" dirty="0"/>
          </a:p>
        </p:txBody>
      </p:sp>
      <p:pic>
        <p:nvPicPr>
          <p:cNvPr id="4" name="图片 3">
            <a:extLst>
              <a:ext uri="{FF2B5EF4-FFF2-40B4-BE49-F238E27FC236}">
                <a16:creationId xmlns:a16="http://schemas.microsoft.com/office/drawing/2014/main" id="{DFCF2B0F-9BED-934C-8721-C1F09A216ECD}"/>
              </a:ext>
            </a:extLst>
          </p:cNvPr>
          <p:cNvPicPr>
            <a:picLocks noChangeAspect="1"/>
          </p:cNvPicPr>
          <p:nvPr/>
        </p:nvPicPr>
        <p:blipFill rotWithShape="1">
          <a:blip r:embed="rId2"/>
          <a:srcRect b="7136"/>
          <a:stretch/>
        </p:blipFill>
        <p:spPr>
          <a:xfrm>
            <a:off x="641532" y="1340768"/>
            <a:ext cx="8931201" cy="4464496"/>
          </a:xfrm>
          <a:prstGeom prst="rect">
            <a:avLst/>
          </a:prstGeom>
        </p:spPr>
      </p:pic>
    </p:spTree>
    <p:extLst>
      <p:ext uri="{BB962C8B-B14F-4D97-AF65-F5344CB8AC3E}">
        <p14:creationId xmlns:p14="http://schemas.microsoft.com/office/powerpoint/2010/main" val="252911216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对神经网络求导</a:t>
            </a:r>
            <a:endParaRPr lang="en-US" altLang="zh-CN" b="0" dirty="0"/>
          </a:p>
        </p:txBody>
      </p:sp>
      <p:pic>
        <p:nvPicPr>
          <p:cNvPr id="3" name="图片 2">
            <a:extLst>
              <a:ext uri="{FF2B5EF4-FFF2-40B4-BE49-F238E27FC236}">
                <a16:creationId xmlns:a16="http://schemas.microsoft.com/office/drawing/2014/main" id="{B1BC2715-7A09-1348-9DE8-B341268BF776}"/>
              </a:ext>
            </a:extLst>
          </p:cNvPr>
          <p:cNvPicPr>
            <a:picLocks noChangeAspect="1"/>
          </p:cNvPicPr>
          <p:nvPr/>
        </p:nvPicPr>
        <p:blipFill>
          <a:blip r:embed="rId2"/>
          <a:stretch>
            <a:fillRect/>
          </a:stretch>
        </p:blipFill>
        <p:spPr>
          <a:xfrm>
            <a:off x="1921917" y="1196752"/>
            <a:ext cx="6202412" cy="2214064"/>
          </a:xfrm>
          <a:prstGeom prst="rect">
            <a:avLst/>
          </a:prstGeom>
        </p:spPr>
      </p:pic>
      <p:pic>
        <p:nvPicPr>
          <p:cNvPr id="5" name="图片 4">
            <a:extLst>
              <a:ext uri="{FF2B5EF4-FFF2-40B4-BE49-F238E27FC236}">
                <a16:creationId xmlns:a16="http://schemas.microsoft.com/office/drawing/2014/main" id="{C8CFF650-DE92-A548-874E-C3A0807E4DD9}"/>
              </a:ext>
            </a:extLst>
          </p:cNvPr>
          <p:cNvPicPr>
            <a:picLocks noChangeAspect="1"/>
          </p:cNvPicPr>
          <p:nvPr/>
        </p:nvPicPr>
        <p:blipFill>
          <a:blip r:embed="rId3"/>
          <a:stretch>
            <a:fillRect/>
          </a:stretch>
        </p:blipFill>
        <p:spPr>
          <a:xfrm>
            <a:off x="2077155" y="3626840"/>
            <a:ext cx="5891936" cy="2571998"/>
          </a:xfrm>
          <a:prstGeom prst="rect">
            <a:avLst/>
          </a:prstGeom>
        </p:spPr>
      </p:pic>
      <p:sp>
        <p:nvSpPr>
          <p:cNvPr id="6" name="矩形 5">
            <a:extLst>
              <a:ext uri="{FF2B5EF4-FFF2-40B4-BE49-F238E27FC236}">
                <a16:creationId xmlns:a16="http://schemas.microsoft.com/office/drawing/2014/main" id="{46D29229-9221-1C4D-8877-C5087995BEA3}"/>
              </a:ext>
            </a:extLst>
          </p:cNvPr>
          <p:cNvSpPr/>
          <p:nvPr/>
        </p:nvSpPr>
        <p:spPr>
          <a:xfrm>
            <a:off x="846005" y="2088340"/>
            <a:ext cx="1119730" cy="430887"/>
          </a:xfrm>
          <a:prstGeom prst="rect">
            <a:avLst/>
          </a:prstGeom>
        </p:spPr>
        <p:txBody>
          <a:bodyPr wrap="none">
            <a:spAutoFit/>
          </a:bodyPr>
          <a:lstStyle/>
          <a:p>
            <a:r>
              <a:rPr lang="en-US" altLang="zh-CN" sz="2200" b="1" dirty="0">
                <a:solidFill>
                  <a:srgbClr val="384056"/>
                </a:solidFill>
              </a:rPr>
              <a:t>forward</a:t>
            </a:r>
            <a:endParaRPr lang="zh-CN" altLang="en-US" sz="2200" b="1" dirty="0">
              <a:solidFill>
                <a:srgbClr val="384056"/>
              </a:solidFill>
            </a:endParaRPr>
          </a:p>
        </p:txBody>
      </p:sp>
      <p:sp>
        <p:nvSpPr>
          <p:cNvPr id="7" name="矩形 6">
            <a:extLst>
              <a:ext uri="{FF2B5EF4-FFF2-40B4-BE49-F238E27FC236}">
                <a16:creationId xmlns:a16="http://schemas.microsoft.com/office/drawing/2014/main" id="{C9285442-2D00-6247-8F11-0FFA56E91C3F}"/>
              </a:ext>
            </a:extLst>
          </p:cNvPr>
          <p:cNvSpPr/>
          <p:nvPr/>
        </p:nvSpPr>
        <p:spPr>
          <a:xfrm>
            <a:off x="846005" y="4797152"/>
            <a:ext cx="1322734" cy="430887"/>
          </a:xfrm>
          <a:prstGeom prst="rect">
            <a:avLst/>
          </a:prstGeom>
        </p:spPr>
        <p:txBody>
          <a:bodyPr wrap="none">
            <a:spAutoFit/>
          </a:bodyPr>
          <a:lstStyle/>
          <a:p>
            <a:r>
              <a:rPr lang="en-US" altLang="zh-CN" sz="2200" b="1" dirty="0">
                <a:solidFill>
                  <a:srgbClr val="384056"/>
                </a:solidFill>
              </a:rPr>
              <a:t>backward</a:t>
            </a:r>
            <a:endParaRPr lang="zh-CN" altLang="en-US" sz="2200" b="1" dirty="0">
              <a:solidFill>
                <a:srgbClr val="384056"/>
              </a:solidFill>
            </a:endParaRPr>
          </a:p>
        </p:txBody>
      </p:sp>
      <p:sp>
        <p:nvSpPr>
          <p:cNvPr id="8" name="矩形 7">
            <a:extLst>
              <a:ext uri="{FF2B5EF4-FFF2-40B4-BE49-F238E27FC236}">
                <a16:creationId xmlns:a16="http://schemas.microsoft.com/office/drawing/2014/main" id="{5ED98F85-15B3-994A-9332-38FACA39591B}"/>
              </a:ext>
            </a:extLst>
          </p:cNvPr>
          <p:cNvSpPr/>
          <p:nvPr/>
        </p:nvSpPr>
        <p:spPr>
          <a:xfrm>
            <a:off x="3506093" y="3303385"/>
            <a:ext cx="1250663" cy="461665"/>
          </a:xfrm>
          <a:prstGeom prst="rect">
            <a:avLst/>
          </a:prstGeom>
        </p:spPr>
        <p:txBody>
          <a:bodyPr wrap="none">
            <a:spAutoFit/>
          </a:bodyPr>
          <a:lstStyle/>
          <a:p>
            <a:r>
              <a:rPr lang="en-US" altLang="zh-CN" sz="2400" b="1" dirty="0">
                <a:solidFill>
                  <a:srgbClr val="FFC000"/>
                </a:solidFill>
              </a:rPr>
              <a:t>gradient</a:t>
            </a:r>
            <a:endParaRPr lang="zh-CN" altLang="en-US" sz="2400" b="1" dirty="0">
              <a:solidFill>
                <a:srgbClr val="FFC000"/>
              </a:solidFill>
            </a:endParaRPr>
          </a:p>
        </p:txBody>
      </p:sp>
    </p:spTree>
    <p:extLst>
      <p:ext uri="{BB962C8B-B14F-4D97-AF65-F5344CB8AC3E}">
        <p14:creationId xmlns:p14="http://schemas.microsoft.com/office/powerpoint/2010/main" val="32898944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自动微分 </a:t>
            </a:r>
            <a:r>
              <a:rPr lang="en-US" altLang="zh-CN" dirty="0" err="1">
                <a:latin typeface="+mj-ea"/>
                <a:sym typeface="Huawei Sans" panose="020C0503030203020204" pitchFamily="34" charset="0"/>
              </a:rPr>
              <a:t>AutoGrad</a:t>
            </a:r>
            <a:endParaRPr kumimoji="1" lang="zh-CN" altLang="en-US" dirty="0"/>
          </a:p>
        </p:txBody>
      </p:sp>
      <p:pic>
        <p:nvPicPr>
          <p:cNvPr id="3" name="图片 2">
            <a:extLst>
              <a:ext uri="{FF2B5EF4-FFF2-40B4-BE49-F238E27FC236}">
                <a16:creationId xmlns:a16="http://schemas.microsoft.com/office/drawing/2014/main" id="{3F31A7C6-9220-C443-8129-751B14B07EBC}"/>
              </a:ext>
            </a:extLst>
          </p:cNvPr>
          <p:cNvPicPr>
            <a:picLocks noChangeAspect="1"/>
          </p:cNvPicPr>
          <p:nvPr/>
        </p:nvPicPr>
        <p:blipFill>
          <a:blip r:embed="rId2"/>
          <a:stretch>
            <a:fillRect/>
          </a:stretch>
        </p:blipFill>
        <p:spPr>
          <a:xfrm>
            <a:off x="1057821" y="1772816"/>
            <a:ext cx="5472608" cy="3854364"/>
          </a:xfrm>
          <a:prstGeom prst="rect">
            <a:avLst/>
          </a:prstGeom>
        </p:spPr>
      </p:pic>
    </p:spTree>
    <p:extLst>
      <p:ext uri="{BB962C8B-B14F-4D97-AF65-F5344CB8AC3E}">
        <p14:creationId xmlns:p14="http://schemas.microsoft.com/office/powerpoint/2010/main" val="391718929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14384</TotalTime>
  <Words>199</Words>
  <Application>Microsoft Macintosh PowerPoint</Application>
  <PresentationFormat>自定义</PresentationFormat>
  <Paragraphs>23</Paragraphs>
  <Slides>7</Slides>
  <Notes>2</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7</vt:i4>
      </vt:variant>
    </vt:vector>
  </HeadingPairs>
  <TitlesOfParts>
    <vt:vector size="21" baseType="lpstr">
      <vt:lpstr>黑体</vt:lpstr>
      <vt:lpstr>微软雅黑</vt:lpstr>
      <vt:lpstr>FrutigerNext LT Bold</vt:lpstr>
      <vt:lpstr>FrutigerNext LT Light</vt:lpstr>
      <vt:lpstr>FrutigerNext LT Medium</vt:lpstr>
      <vt:lpstr>Arial</vt:lpstr>
      <vt:lpstr>Calibri</vt:lpstr>
      <vt:lpstr>Wingdings</vt:lpstr>
      <vt:lpstr>Title1</vt:lpstr>
      <vt:lpstr>Title2</vt:lpstr>
      <vt:lpstr>content01</vt:lpstr>
      <vt:lpstr>Content02</vt:lpstr>
      <vt:lpstr>code01</vt:lpstr>
      <vt:lpstr>Thankyou</vt:lpstr>
      <vt:lpstr>MindSpore初级课程</vt:lpstr>
      <vt:lpstr>关于本课程</vt:lpstr>
      <vt:lpstr>求导法则 Derivation rule</vt:lpstr>
      <vt:lpstr>对神经网络求导</vt:lpstr>
      <vt:lpstr>对神经网络求导</vt:lpstr>
      <vt:lpstr>自动微分 AutoGrad</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1091</cp:revision>
  <dcterms:created xsi:type="dcterms:W3CDTF">2015-01-14T10:38:57Z</dcterms:created>
  <dcterms:modified xsi:type="dcterms:W3CDTF">2022-03-11T01:24:53Z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